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274" r:id="rId4"/>
    <p:sldId id="449" r:id="rId5"/>
    <p:sldId id="276" r:id="rId6"/>
    <p:sldId id="420" r:id="rId7"/>
    <p:sldId id="419" r:id="rId8"/>
    <p:sldId id="445" r:id="rId9"/>
    <p:sldId id="395" r:id="rId10"/>
    <p:sldId id="417" r:id="rId11"/>
    <p:sldId id="415" r:id="rId12"/>
    <p:sldId id="423" r:id="rId13"/>
    <p:sldId id="428" r:id="rId14"/>
    <p:sldId id="425" r:id="rId15"/>
    <p:sldId id="440" r:id="rId16"/>
    <p:sldId id="426" r:id="rId17"/>
    <p:sldId id="439" r:id="rId18"/>
    <p:sldId id="421" r:id="rId19"/>
    <p:sldId id="431" r:id="rId20"/>
    <p:sldId id="429" r:id="rId21"/>
    <p:sldId id="441" r:id="rId22"/>
    <p:sldId id="349" r:id="rId23"/>
    <p:sldId id="446" r:id="rId24"/>
    <p:sldId id="413" r:id="rId25"/>
    <p:sldId id="448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3CD60"/>
    <a:srgbClr val="FBEEDC"/>
    <a:srgbClr val="0097CC"/>
    <a:srgbClr val="FFF0D9"/>
    <a:srgbClr val="FFA72A"/>
    <a:srgbClr val="F0F5FA"/>
    <a:srgbClr val="1A8AFA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35" autoAdjust="0"/>
    <p:restoredTop sz="94533" autoAdjust="0"/>
  </p:normalViewPr>
  <p:slideViewPr>
    <p:cSldViewPr>
      <p:cViewPr varScale="1">
        <p:scale>
          <a:sx n="75" d="100"/>
          <a:sy n="75" d="100"/>
        </p:scale>
        <p:origin x="-198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5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4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74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1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96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04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2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6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9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16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3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59637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581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88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6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95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b_k5eQpLX0oAzU.jzbkF/SIG=12b656ear/EXP=1259063993/**http:/www.radicalvalley.com/Images/PICS/data-entr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tutorial/essential/io/formatt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Четене на числа, аритметични операции, печатане на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1" y="3906914"/>
            <a:ext cx="4216649" cy="23722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%f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System.out.printf("You are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 person from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Събиране на числа</a:t>
            </a:r>
            <a:r>
              <a:rPr lang="en-US" dirty="0" smtClean="0"/>
              <a:t> (</a:t>
            </a:r>
            <a:r>
              <a:rPr lang="bg-BG" dirty="0" smtClean="0"/>
              <a:t>оператор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Integer.parseInt(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Аритметични 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error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3000"/>
              </a:spcBef>
            </a:pPr>
            <a:r>
              <a:rPr lang="bg-BG" dirty="0" smtClean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Особености при деление</a:t>
            </a:r>
            <a:r>
              <a:rPr lang="en-US" dirty="0" smtClean="0"/>
              <a:t> </a:t>
            </a:r>
            <a:r>
              <a:rPr lang="bg-BG" dirty="0" smtClean="0"/>
              <a:t>на числа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bg-BG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"Ivanova";</a:t>
            </a:r>
            <a:endParaRPr lang="nn-NO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19;</a:t>
            </a:r>
            <a:endParaRPr lang="nn-NO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7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nn-NO" sz="27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програмирането можем да пресмятаме числени изрази</a:t>
            </a:r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bg-BG" dirty="0" smtClean="0"/>
              <a:t>Изчисляване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b1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System.out.println("Trapezoid area = " + area);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</a:t>
            </a:r>
            <a:r>
              <a:rPr lang="bg-BG" dirty="0" smtClean="0">
                <a:hlinkClick r:id="rId3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Напишете програма, която въвежда радиуса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bg-BG" dirty="0" smtClean="0"/>
              <a:t>на кръг и изчислява лицето и периметъра на кръга </a:t>
            </a:r>
            <a:r>
              <a:rPr lang="en-US" dirty="0" smtClean="0"/>
              <a:t>/</a:t>
            </a:r>
            <a:r>
              <a:rPr lang="bg-BG" dirty="0" smtClean="0"/>
              <a:t> окръжността</a:t>
            </a:r>
          </a:p>
          <a:p>
            <a:pPr lvl="1"/>
            <a:r>
              <a:rPr lang="bg-BG" dirty="0"/>
              <a:t>Лице =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 smtClean="0"/>
              <a:t>Периметър </a:t>
            </a:r>
            <a:r>
              <a:rPr lang="bg-BG" dirty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 smtClean="0"/>
              <a:t> *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пример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810000"/>
            <a:ext cx="10515600" cy="19205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circle radius. r = ");</a:t>
            </a:r>
            <a:endParaRPr lang="bg-BG" sz="27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" +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Perimeter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+ </a:t>
            </a:r>
            <a:r>
              <a:rPr lang="it-IT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≈</a:t>
            </a:r>
            <a:r>
              <a:rPr lang="bg-BG" sz="3200" dirty="0" smtClean="0"/>
              <a:t> </a:t>
            </a:r>
            <a:r>
              <a:rPr lang="en-US" sz="3200" dirty="0" smtClean="0"/>
              <a:t>3</a:t>
            </a:r>
            <a:r>
              <a:rPr lang="bg-BG" sz="3200" dirty="0" smtClean="0"/>
              <a:t>.</a:t>
            </a:r>
            <a:r>
              <a:rPr lang="en-US" sz="3200" dirty="0" smtClean="0"/>
              <a:t>14159265358979323846</a:t>
            </a:r>
            <a:r>
              <a:rPr lang="bg-BG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 smtClean="0"/>
              <a:t> е зададен с координатите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bg-BG" sz="3200" dirty="0" smtClean="0"/>
              <a:t>на два от своите срещуположни ъгъла</a:t>
            </a:r>
            <a:endParaRPr lang="en-US" sz="3200" dirty="0" smtClean="0"/>
          </a:p>
          <a:p>
            <a:pPr lvl="1"/>
            <a:r>
              <a:rPr lang="bg-BG" sz="3000" dirty="0" smtClean="0"/>
              <a:t>Да се пресметнат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 smtClean="0"/>
              <a:t> 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 smtClean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пример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3080724"/>
            <a:ext cx="10944000" cy="3393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y2 = Double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endParaRPr lang="it-IT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System.out.printf("Area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%f</a:t>
            </a:r>
            <a:r>
              <a:rPr lang="en-US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 *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System.out.printf("Perimeter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%f</a:t>
            </a:r>
            <a:r>
              <a:rPr lang="en-US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12" y="1219200"/>
            <a:ext cx="2461345" cy="2153677"/>
          </a:xfrm>
          <a:prstGeom prst="roundRect">
            <a:avLst>
              <a:gd name="adj" fmla="val 684"/>
            </a:avLst>
          </a:prstGeom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57100" y="2905648"/>
            <a:ext cx="5709312" cy="1207611"/>
          </a:xfrm>
          <a:prstGeom prst="wedgeRoundRectCallout">
            <a:avLst>
              <a:gd name="adj1" fmla="val -52861"/>
              <a:gd name="adj2" fmla="val 177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минава на нов ред независимо от платформата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bg-BG" sz="11500" b="1" smtClean="0"/>
              <a:t>5400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Въвеждане на текст</a:t>
            </a:r>
            <a:endParaRPr lang="en-US" sz="3200" dirty="0" smtClean="0"/>
          </a:p>
          <a:p>
            <a:endParaRPr lang="bg-BG" sz="3200" dirty="0" smtClean="0"/>
          </a:p>
          <a:p>
            <a:r>
              <a:rPr lang="bg-BG" sz="3200" dirty="0" smtClean="0"/>
              <a:t>Въвеждане на число</a:t>
            </a:r>
          </a:p>
          <a:p>
            <a:endParaRPr lang="en-US" sz="3200" dirty="0" smtClean="0"/>
          </a:p>
          <a:p>
            <a:r>
              <a:rPr lang="bg-BG" sz="3200" dirty="0" smtClean="0"/>
              <a:t>Пресмятания с числа: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 smtClean="0"/>
              <a:t>Извеждане на текст по шаблон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scanner.nextLine()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9214052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nn-NO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.parseInt(console.nextLine())</a:t>
            </a:r>
            <a:r>
              <a:rPr lang="nn-NO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796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Java"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Променливи </a:t>
            </a:r>
            <a:r>
              <a:rPr lang="bg-BG" dirty="0"/>
              <a:t>и типове данни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числа от конзолата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</a:t>
            </a:r>
            <a:r>
              <a:rPr lang="bg-BG" dirty="0"/>
              <a:t>на числа на конзолата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аритметични </a:t>
            </a:r>
            <a:r>
              <a:rPr lang="bg-BG" dirty="0" smtClean="0"/>
              <a:t>операции</a:t>
            </a:r>
            <a:endParaRPr lang="en-US" dirty="0" smtClean="0"/>
          </a:p>
          <a:p>
            <a:pPr marL="723900" lvl="1" indent="-368300"/>
            <a:r>
              <a:rPr lang="bg-BG" dirty="0" smtClean="0"/>
              <a:t>Събиране, изваждане, умножение, деление, съединяване на низ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Задачи </a:t>
            </a:r>
            <a:r>
              <a:rPr lang="bg-BG" dirty="0"/>
              <a:t>с прости пресмятания </a:t>
            </a:r>
            <a:r>
              <a:rPr lang="bg-BG"/>
              <a:t>с </a:t>
            </a:r>
            <a:r>
              <a:rPr lang="bg-BG" smtClean="0"/>
              <a:t>числа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 smtClean="0"/>
              <a:t>съхраняват стойност от даден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 smtClean="0"/>
              <a:t>Число, буква, текст (стринг),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примери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(int)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(double)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буква</a:t>
            </a:r>
            <a:r>
              <a:rPr lang="bg-BG" dirty="0" smtClean="0"/>
              <a:t> от азбуката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(char)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'c'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bg-BG" dirty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(String)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Beer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/>
          </a:p>
          <a:p>
            <a:pPr lvl="1"/>
            <a:r>
              <a:rPr lang="bg-BG" dirty="0" smtClean="0"/>
              <a:t>Тип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ден</a:t>
            </a:r>
            <a:r>
              <a:rPr lang="bg-BG" dirty="0" smtClean="0"/>
              <a:t> от седмицата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понеделник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вторник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Типове данни и променливи</a:t>
            </a:r>
            <a:endParaRPr lang="en-US" dirty="0"/>
          </a:p>
        </p:txBody>
      </p:sp>
      <p:pic>
        <p:nvPicPr>
          <p:cNvPr id="77826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12" y="3483592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 smtClean="0"/>
              <a:t> </a:t>
            </a:r>
            <a:r>
              <a:rPr lang="bg-BG" dirty="0" smtClean="0"/>
              <a:t>се записват в компютърната памет 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 smtClean="0"/>
              <a:t> имат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Дефиниране на променлива и присвояване на стойност: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След обработка данните се записват отново в променливи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Пресмятания в програмирането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Четец на вход: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поздравяване на потребителя: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вход от конзолата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System.out.print("Your name: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bg-BG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8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  <a:endParaRPr lang="bg-BG" sz="28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+ "!");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цяло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пресмятане на лице на квадрат със страна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 smtClean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числа от конзолата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System.out.print("a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area = a * 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System.out.print("Square = " + area);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дробно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23775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("Inches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inches = 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double.parseDouble(</a:t>
            </a:r>
            <a:r>
              <a:rPr lang="bg-BG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("Centimeters = " + centimeters);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9705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219009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Четене на текст (стринг) от конзолата:</a:t>
            </a:r>
            <a:endParaRPr lang="en-US" sz="3200" dirty="0" smtClean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 smtClean="0"/>
              <a:t>Пример: поздрав по име: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и печатане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937595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3429000"/>
            <a:ext cx="106680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your name: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%s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915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judge.softuni.bg/Contests/Practice/Index/151#</a:t>
            </a:r>
            <a:r>
              <a:rPr lang="bg-BG" dirty="0" smtClean="0">
                <a:hlinkClick r:id="rId3"/>
              </a:rPr>
              <a:t>2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46812" y="2133600"/>
            <a:ext cx="5709312" cy="1207611"/>
          </a:xfrm>
          <a:prstGeom prst="wedgeRoundRectCallout">
            <a:avLst>
              <a:gd name="adj1" fmla="val -52861"/>
              <a:gd name="adj2" fmla="val 177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първия аргумент (в случая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412" y="5629870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 smtClean="0"/>
              <a:t>Форматиране на стринг: </a:t>
            </a:r>
            <a:r>
              <a:rPr lang="en-US" sz="2000" dirty="0">
                <a:hlinkClick r:id="rId4"/>
              </a:rPr>
              <a:t>https://docs.oracle.com/javase/tutorial/essential/io/formatting.html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1814</Words>
  <Application>Microsoft Office PowerPoint</Application>
  <PresentationFormat>Custom</PresentationFormat>
  <Paragraphs>290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SoftUni 16x9</vt:lpstr>
      <vt:lpstr>3_SoftUni 16x9</vt:lpstr>
      <vt:lpstr>Прости пресмятания</vt:lpstr>
      <vt:lpstr>Have a Question?</vt:lpstr>
      <vt:lpstr>Съдържание</vt:lpstr>
      <vt:lpstr>Типове данни и променливи</vt:lpstr>
      <vt:lpstr>Пресмятания в програмирането</vt:lpstr>
      <vt:lpstr>Четене на вход от конзолата</vt:lpstr>
      <vt:lpstr>Четене на числа от конзолата</vt:lpstr>
      <vt:lpstr>Четене на дробно число</vt:lpstr>
      <vt:lpstr>Четене и печатане на текст</vt:lpstr>
      <vt:lpstr>Съединяване на текст и числа</vt:lpstr>
      <vt:lpstr>Аритметични операции: + и -</vt:lpstr>
      <vt:lpstr>Аритметични операции: * и /</vt:lpstr>
      <vt:lpstr>Особености при деление на числа в Java</vt:lpstr>
      <vt:lpstr>Съединяване на текст и число</vt:lpstr>
      <vt:lpstr>Числени изрази</vt:lpstr>
      <vt:lpstr>Задачи с прости изчисления</vt:lpstr>
      <vt:lpstr>Периметър и лице на кръг – пример</vt:lpstr>
      <vt:lpstr>Лице на правоъгълник в равнината – пример</vt:lpstr>
      <vt:lpstr>Лица и периметри на фигури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2016-12-17T08:28:08Z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